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7569200" cy="10706100"/>
  <p:notesSz cx="7569200" cy="107061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>
      <p:cViewPr>
        <p:scale>
          <a:sx n="111" d="100"/>
          <a:sy n="111" d="100"/>
        </p:scale>
        <p:origin x="2224" y="-101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567690" y="3318891"/>
            <a:ext cx="6433820" cy="22482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135380" y="5995416"/>
            <a:ext cx="5298440" cy="26765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378460" y="2462403"/>
            <a:ext cx="3292602" cy="706602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898138" y="2462403"/>
            <a:ext cx="3292602" cy="706602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801697" y="606944"/>
            <a:ext cx="3959860" cy="75755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78460" y="2462403"/>
            <a:ext cx="6812280" cy="706602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2573528" y="9956673"/>
            <a:ext cx="2422144" cy="5353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78460" y="9956673"/>
            <a:ext cx="1740916" cy="5353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6/10/20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5449824" y="9956673"/>
            <a:ext cx="1740916" cy="5353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Design</a:t>
            </a:r>
            <a:r>
              <a:rPr spc="-70" dirty="0"/>
              <a:t> </a:t>
            </a:r>
            <a:r>
              <a:rPr dirty="0"/>
              <a:t>Sketch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2202083" y="1328592"/>
            <a:ext cx="3154045" cy="678815"/>
          </a:xfrm>
          <a:prstGeom prst="rect">
            <a:avLst/>
          </a:prstGeom>
        </p:spPr>
        <p:txBody>
          <a:bodyPr vert="horz" wrap="square" lIns="0" tIns="13017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25"/>
              </a:spcBef>
            </a:pPr>
            <a:r>
              <a:rPr lang="en-US" sz="1800" dirty="0">
                <a:latin typeface="Arial"/>
                <a:cs typeface="Arial"/>
              </a:rPr>
              <a:t>Fresh farms</a:t>
            </a:r>
            <a:r>
              <a:rPr sz="1800" dirty="0">
                <a:latin typeface="Arial"/>
                <a:cs typeface="Arial"/>
              </a:rPr>
              <a:t>- </a:t>
            </a:r>
            <a:r>
              <a:rPr lang="en-US" sz="1800" dirty="0">
                <a:latin typeface="Arial"/>
                <a:cs typeface="Arial"/>
              </a:rPr>
              <a:t>Delivery</a:t>
            </a:r>
            <a:r>
              <a:rPr sz="1800" spc="-80" dirty="0">
                <a:latin typeface="Arial"/>
                <a:cs typeface="Arial"/>
              </a:rPr>
              <a:t> </a:t>
            </a:r>
            <a:r>
              <a:rPr sz="1800" dirty="0">
                <a:latin typeface="Arial"/>
                <a:cs typeface="Arial"/>
              </a:rPr>
              <a:t>Menu</a:t>
            </a:r>
          </a:p>
          <a:p>
            <a:pPr marL="11430" algn="ctr">
              <a:lnSpc>
                <a:spcPct val="100000"/>
              </a:lnSpc>
              <a:spcBef>
                <a:spcPts val="615"/>
              </a:spcBef>
            </a:pPr>
            <a:r>
              <a:rPr lang="en-US" sz="1200" dirty="0">
                <a:solidFill>
                  <a:srgbClr val="808080"/>
                </a:solidFill>
                <a:latin typeface="Arial"/>
                <a:cs typeface="Arial"/>
              </a:rPr>
              <a:t>Mecline Jose 10 June 2020</a:t>
            </a:r>
            <a:endParaRPr sz="1200" dirty="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28906" y="3260359"/>
            <a:ext cx="1053465" cy="2393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spc="-5" dirty="0">
                <a:latin typeface="Arial"/>
                <a:cs typeface="Arial"/>
              </a:rPr>
              <a:t>Front</a:t>
            </a:r>
            <a:r>
              <a:rPr sz="1400" spc="-70" dirty="0">
                <a:latin typeface="Arial"/>
                <a:cs typeface="Arial"/>
              </a:rPr>
              <a:t> </a:t>
            </a:r>
            <a:r>
              <a:rPr sz="1400" spc="-5" dirty="0">
                <a:latin typeface="Arial"/>
                <a:cs typeface="Arial"/>
              </a:rPr>
              <a:t>Screen</a:t>
            </a:r>
            <a:endParaRPr sz="1400" dirty="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66884" y="3603547"/>
            <a:ext cx="115125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" dirty="0">
                <a:latin typeface="Arial"/>
                <a:cs typeface="Arial"/>
              </a:rPr>
              <a:t>What is it</a:t>
            </a:r>
            <a:r>
              <a:rPr sz="1100" b="1" spc="-75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about?</a:t>
            </a:r>
            <a:endParaRPr sz="1100">
              <a:latin typeface="Arial"/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32997" y="3784674"/>
            <a:ext cx="2522220" cy="688009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 algn="just">
              <a:lnSpc>
                <a:spcPct val="102400"/>
              </a:lnSpc>
              <a:spcBef>
                <a:spcPts val="65"/>
              </a:spcBef>
            </a:pPr>
            <a:r>
              <a:rPr sz="1100" spc="-5" dirty="0">
                <a:latin typeface="Arial"/>
                <a:cs typeface="Arial"/>
              </a:rPr>
              <a:t>Main page</a:t>
            </a:r>
            <a:r>
              <a:rPr lang="en-US" sz="1100" spc="-5" dirty="0">
                <a:latin typeface="Arial"/>
                <a:cs typeface="Arial"/>
              </a:rPr>
              <a:t> is the one stop destination </a:t>
            </a:r>
            <a:r>
              <a:rPr sz="1100" spc="-5" dirty="0">
                <a:latin typeface="Arial"/>
                <a:cs typeface="Arial"/>
              </a:rPr>
              <a:t> of the app where </a:t>
            </a:r>
            <a:r>
              <a:rPr lang="en-US" sz="1100" spc="-5" dirty="0">
                <a:latin typeface="Arial"/>
                <a:cs typeface="Arial"/>
              </a:rPr>
              <a:t>Driver</a:t>
            </a:r>
            <a:r>
              <a:rPr sz="1100" spc="-5" dirty="0">
                <a:latin typeface="Arial"/>
                <a:cs typeface="Arial"/>
              </a:rPr>
              <a:t> can</a:t>
            </a:r>
            <a:r>
              <a:rPr lang="en-US" sz="1100" spc="-5" dirty="0">
                <a:latin typeface="Arial"/>
                <a:cs typeface="Arial"/>
              </a:rPr>
              <a:t> complete the task assigned for him by the management</a:t>
            </a:r>
            <a:endParaRPr sz="1100" dirty="0">
              <a:latin typeface="Arial"/>
              <a:cs typeface="Arial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66884" y="4375719"/>
            <a:ext cx="219138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" dirty="0">
                <a:latin typeface="Arial"/>
                <a:cs typeface="Arial"/>
              </a:rPr>
              <a:t>What are users supposed to</a:t>
            </a:r>
            <a:r>
              <a:rPr sz="1100" b="1" spc="-70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do?</a:t>
            </a:r>
            <a:endParaRPr sz="1100">
              <a:latin typeface="Arial"/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637174" y="4634873"/>
            <a:ext cx="2522220" cy="7027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6525" indent="-12446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37160" algn="l"/>
              </a:tabLst>
            </a:pPr>
            <a:r>
              <a:rPr lang="en-US" sz="1100" spc="-5" dirty="0">
                <a:latin typeface="Arial"/>
                <a:cs typeface="Arial"/>
              </a:rPr>
              <a:t>Only tasks for the particular day is shown on the main page thus ensuring not to confuse the delivery person</a:t>
            </a:r>
          </a:p>
          <a:p>
            <a:pPr marL="136525" indent="-12446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37160" algn="l"/>
              </a:tabLst>
            </a:pPr>
            <a:endParaRPr sz="1100" dirty="0">
              <a:latin typeface="Arial"/>
              <a:cs typeface="Arial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66884" y="4804704"/>
            <a:ext cx="1329690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" dirty="0">
                <a:latin typeface="Arial"/>
                <a:cs typeface="Arial"/>
              </a:rPr>
              <a:t>What else to</a:t>
            </a:r>
            <a:r>
              <a:rPr sz="1100" b="1" spc="-75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know?</a:t>
            </a:r>
            <a:endParaRPr sz="1100">
              <a:latin typeface="Arial"/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599619" y="5343767"/>
            <a:ext cx="2378710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6525" indent="-12446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37160" algn="l"/>
              </a:tabLst>
            </a:pPr>
            <a:r>
              <a:rPr sz="1100" spc="-5" dirty="0">
                <a:latin typeface="Arial"/>
                <a:cs typeface="Arial"/>
              </a:rPr>
              <a:t>large menu buttons for easy</a:t>
            </a:r>
            <a:r>
              <a:rPr sz="1100" spc="-6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clicking</a:t>
            </a:r>
            <a:endParaRPr sz="1100" dirty="0">
              <a:latin typeface="Arial"/>
              <a:cs typeface="Arial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66884" y="5233689"/>
            <a:ext cx="1725930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" dirty="0">
                <a:latin typeface="Arial"/>
                <a:cs typeface="Arial"/>
              </a:rPr>
              <a:t>Design Principles</a:t>
            </a:r>
            <a:r>
              <a:rPr sz="1100" b="1" spc="-70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applied</a:t>
            </a:r>
            <a:endParaRPr sz="1100">
              <a:latin typeface="Arial"/>
              <a:cs typeface="Arial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599619" y="5856349"/>
            <a:ext cx="1850389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6525" indent="-124460">
              <a:lnSpc>
                <a:spcPct val="100000"/>
              </a:lnSpc>
              <a:spcBef>
                <a:spcPts val="100"/>
              </a:spcBef>
              <a:buFont typeface="Arial"/>
              <a:buChar char="•"/>
              <a:tabLst>
                <a:tab pos="137160" algn="l"/>
              </a:tabLst>
            </a:pPr>
            <a:r>
              <a:rPr sz="1100" spc="-5" dirty="0">
                <a:latin typeface="Arial"/>
                <a:cs typeface="Arial"/>
              </a:rPr>
              <a:t>Users don’t read; they</a:t>
            </a:r>
            <a:r>
              <a:rPr sz="1100" spc="-6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scan</a:t>
            </a:r>
            <a:endParaRPr sz="1100" dirty="0">
              <a:latin typeface="Arial"/>
              <a:cs typeface="Arial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66884" y="5662674"/>
            <a:ext cx="1430655" cy="1936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100" b="1" spc="-5" dirty="0">
                <a:latin typeface="Arial"/>
                <a:cs typeface="Arial"/>
              </a:rPr>
              <a:t>Key Findings</a:t>
            </a:r>
            <a:r>
              <a:rPr sz="1100" b="1" spc="-70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applied</a:t>
            </a:r>
            <a:endParaRPr sz="1100">
              <a:latin typeface="Arial"/>
              <a:cs typeface="Arial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599619" y="6408526"/>
            <a:ext cx="2275840" cy="365125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0" marR="5080" indent="-114935">
              <a:lnSpc>
                <a:spcPct val="102400"/>
              </a:lnSpc>
              <a:spcBef>
                <a:spcPts val="65"/>
              </a:spcBef>
              <a:buFont typeface="Arial"/>
              <a:buChar char="•"/>
              <a:tabLst>
                <a:tab pos="127635" algn="l"/>
              </a:tabLst>
            </a:pPr>
            <a:r>
              <a:rPr sz="1100" spc="-5" dirty="0">
                <a:latin typeface="Arial"/>
                <a:cs typeface="Arial"/>
              </a:rPr>
              <a:t>baker can chose by holding smart-  phone in one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hand</a:t>
            </a:r>
            <a:endParaRPr sz="1100" dirty="0">
              <a:latin typeface="Arial"/>
              <a:cs typeface="Arial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8007F02-0B83-D74A-88C8-5451DCB61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89020" y="3281260"/>
            <a:ext cx="5722941" cy="429220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4241800" y="1314450"/>
            <a:ext cx="2514600" cy="3654077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95"/>
              </a:spcBef>
            </a:pPr>
            <a:endParaRPr lang="en-US" sz="1100" b="1" spc="-5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lang="en-US" sz="1100" b="1" spc="-5" dirty="0">
                <a:latin typeface="Arial"/>
                <a:cs typeface="Arial"/>
              </a:rPr>
              <a:t>          Hamburger Menu </a:t>
            </a:r>
          </a:p>
          <a:p>
            <a:pPr marL="12700">
              <a:lnSpc>
                <a:spcPct val="100000"/>
              </a:lnSpc>
              <a:spcBef>
                <a:spcPts val="1095"/>
              </a:spcBef>
            </a:pPr>
            <a:endParaRPr lang="en-US" sz="1100" b="1" spc="-5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1095"/>
              </a:spcBef>
            </a:pPr>
            <a:r>
              <a:rPr sz="1100" b="1" spc="-5" dirty="0">
                <a:latin typeface="Arial"/>
                <a:cs typeface="Arial"/>
              </a:rPr>
              <a:t>What is it</a:t>
            </a:r>
            <a:r>
              <a:rPr sz="1100" b="1" spc="-15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about?</a:t>
            </a:r>
            <a:endParaRPr sz="1100" dirty="0">
              <a:latin typeface="Arial"/>
              <a:cs typeface="Arial"/>
            </a:endParaRPr>
          </a:p>
          <a:p>
            <a:pPr marL="12700" marR="5080">
              <a:lnSpc>
                <a:spcPct val="102400"/>
              </a:lnSpc>
            </a:pPr>
            <a:r>
              <a:rPr sz="1100" spc="-5" dirty="0">
                <a:latin typeface="Arial"/>
                <a:cs typeface="Arial"/>
              </a:rPr>
              <a:t>First Page </a:t>
            </a:r>
            <a:r>
              <a:rPr lang="en-US" sz="1100" spc="-5" dirty="0">
                <a:latin typeface="Arial"/>
                <a:cs typeface="Arial"/>
              </a:rPr>
              <a:t>hamburger menu </a:t>
            </a:r>
            <a:r>
              <a:rPr sz="1100" spc="-5" dirty="0">
                <a:latin typeface="Arial"/>
                <a:cs typeface="Arial"/>
              </a:rPr>
              <a:t>of the </a:t>
            </a:r>
            <a:r>
              <a:rPr lang="en-US" sz="1100" spc="-5" dirty="0">
                <a:latin typeface="Arial"/>
                <a:cs typeface="Arial"/>
              </a:rPr>
              <a:t>app</a:t>
            </a:r>
            <a:r>
              <a:rPr sz="1100" spc="-5" dirty="0">
                <a:latin typeface="Arial"/>
                <a:cs typeface="Arial"/>
              </a:rPr>
              <a:t> Menu where  </a:t>
            </a:r>
            <a:r>
              <a:rPr lang="en-US" sz="1100" spc="-5" dirty="0">
                <a:latin typeface="Arial"/>
                <a:cs typeface="Arial"/>
              </a:rPr>
              <a:t>driver </a:t>
            </a:r>
            <a:r>
              <a:rPr sz="1100" spc="-5" dirty="0">
                <a:latin typeface="Arial"/>
                <a:cs typeface="Arial"/>
              </a:rPr>
              <a:t>has t</a:t>
            </a:r>
            <a:r>
              <a:rPr lang="en-US" sz="1100" spc="-5" dirty="0">
                <a:latin typeface="Arial"/>
                <a:cs typeface="Arial"/>
              </a:rPr>
              <a:t>he access to contacts for management, his credit points and a log out option</a:t>
            </a:r>
            <a:endParaRPr sz="11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35"/>
              </a:spcBef>
            </a:pPr>
            <a:r>
              <a:rPr sz="1100" b="1" spc="-5" dirty="0">
                <a:latin typeface="Arial"/>
                <a:cs typeface="Arial"/>
              </a:rPr>
              <a:t>What are users suppose to</a:t>
            </a:r>
            <a:r>
              <a:rPr sz="1100" b="1" spc="-30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do?</a:t>
            </a:r>
            <a:endParaRPr sz="1100" dirty="0">
              <a:latin typeface="Arial"/>
              <a:cs typeface="Arial"/>
            </a:endParaRPr>
          </a:p>
          <a:p>
            <a:pPr marL="127000" indent="-11493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127635" algn="l"/>
              </a:tabLst>
            </a:pPr>
            <a:r>
              <a:rPr lang="en-US" sz="1100" spc="-5" dirty="0">
                <a:latin typeface="Arial"/>
                <a:cs typeface="Arial"/>
              </a:rPr>
              <a:t>Incase of emergency to make it more precise the driver can easily toggle the hamburger menu to access the contact page.</a:t>
            </a:r>
            <a:endParaRPr sz="11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630"/>
              </a:spcBef>
            </a:pPr>
            <a:r>
              <a:rPr sz="1100" b="1" spc="-5" dirty="0">
                <a:latin typeface="Arial"/>
                <a:cs typeface="Arial"/>
              </a:rPr>
              <a:t>What else to</a:t>
            </a:r>
            <a:r>
              <a:rPr sz="1100" b="1" spc="-15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know?</a:t>
            </a:r>
            <a:endParaRPr sz="1100" dirty="0">
              <a:latin typeface="Arial"/>
              <a:cs typeface="Arial"/>
            </a:endParaRPr>
          </a:p>
          <a:p>
            <a:pPr marL="127000" marR="161925" indent="-114935">
              <a:lnSpc>
                <a:spcPct val="102400"/>
              </a:lnSpc>
              <a:spcBef>
                <a:spcPts val="75"/>
              </a:spcBef>
              <a:buFont typeface="Arial"/>
              <a:buChar char="•"/>
              <a:tabLst>
                <a:tab pos="127635" algn="l"/>
              </a:tabLst>
            </a:pPr>
            <a:r>
              <a:rPr sz="1100" spc="-5" dirty="0">
                <a:latin typeface="Arial"/>
                <a:cs typeface="Arial"/>
              </a:rPr>
              <a:t>hamburger menu on top left corner  (same as on front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page)</a:t>
            </a:r>
            <a:endParaRPr sz="1100" dirty="0">
              <a:latin typeface="Arial"/>
              <a:cs typeface="Arial"/>
            </a:endParaRPr>
          </a:p>
          <a:p>
            <a:pPr marL="127000" indent="-114935">
              <a:lnSpc>
                <a:spcPct val="100000"/>
              </a:lnSpc>
              <a:spcBef>
                <a:spcPts val="630"/>
              </a:spcBef>
              <a:buFont typeface="Arial"/>
              <a:buChar char="•"/>
              <a:tabLst>
                <a:tab pos="127635" algn="l"/>
              </a:tabLst>
            </a:pPr>
            <a:r>
              <a:rPr sz="1100" spc="-5" dirty="0">
                <a:latin typeface="Arial"/>
                <a:cs typeface="Arial"/>
              </a:rPr>
              <a:t>return button </a:t>
            </a:r>
            <a:r>
              <a:rPr lang="en-US" sz="1100" spc="-5" dirty="0">
                <a:latin typeface="Arial"/>
                <a:cs typeface="Arial"/>
              </a:rPr>
              <a:t>top </a:t>
            </a:r>
            <a:r>
              <a:rPr sz="1100" spc="-5" dirty="0">
                <a:latin typeface="Arial"/>
                <a:cs typeface="Arial"/>
              </a:rPr>
              <a:t>left</a:t>
            </a:r>
            <a:r>
              <a:rPr sz="1100" spc="-10" dirty="0">
                <a:latin typeface="Arial"/>
                <a:cs typeface="Arial"/>
              </a:rPr>
              <a:t> </a:t>
            </a:r>
            <a:endParaRPr sz="1100" dirty="0">
              <a:latin typeface="Arial"/>
              <a:cs typeface="Arial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23B4DAB-390B-0B45-BD03-20455DA62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2725" y="1513252"/>
            <a:ext cx="4388341" cy="32912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>
            <a:extLst>
              <a:ext uri="{FF2B5EF4-FFF2-40B4-BE49-F238E27FC236}">
                <a16:creationId xmlns:a16="http://schemas.microsoft.com/office/drawing/2014/main" id="{43277031-83E7-C44C-93DC-3753363B9A66}"/>
              </a:ext>
            </a:extLst>
          </p:cNvPr>
          <p:cNvSpPr txBox="1"/>
          <p:nvPr/>
        </p:nvSpPr>
        <p:spPr>
          <a:xfrm>
            <a:off x="4321215" y="704850"/>
            <a:ext cx="2827655" cy="3435941"/>
          </a:xfrm>
          <a:prstGeom prst="rect">
            <a:avLst/>
          </a:prstGeom>
        </p:spPr>
        <p:txBody>
          <a:bodyPr vert="horz" wrap="square" lIns="0" tIns="75565" rIns="0" bIns="0" rtlCol="0">
            <a:spAutoFit/>
          </a:bodyPr>
          <a:lstStyle/>
          <a:p>
            <a:pPr marL="431800">
              <a:lnSpc>
                <a:spcPct val="100000"/>
              </a:lnSpc>
              <a:spcBef>
                <a:spcPts val="595"/>
              </a:spcBef>
            </a:pPr>
            <a:r>
              <a:rPr lang="en-US" sz="1400" spc="-5" dirty="0">
                <a:latin typeface="Arial"/>
                <a:cs typeface="Arial"/>
              </a:rPr>
              <a:t>Customer Feedback</a:t>
            </a:r>
            <a:r>
              <a:rPr lang="en-US" sz="1400" spc="-10" dirty="0">
                <a:latin typeface="Arial"/>
                <a:cs typeface="Arial"/>
              </a:rPr>
              <a:t> </a:t>
            </a:r>
            <a:r>
              <a:rPr lang="en-US" sz="1400" spc="-5" dirty="0">
                <a:latin typeface="Arial"/>
                <a:cs typeface="Arial"/>
              </a:rPr>
              <a:t>Screen</a:t>
            </a:r>
            <a:endParaRPr lang="en-US" sz="1400" dirty="0">
              <a:latin typeface="Arial"/>
              <a:cs typeface="Arial"/>
            </a:endParaRPr>
          </a:p>
          <a:p>
            <a:pPr marL="12700" algn="just">
              <a:lnSpc>
                <a:spcPct val="100000"/>
              </a:lnSpc>
              <a:spcBef>
                <a:spcPts val="1095"/>
              </a:spcBef>
            </a:pPr>
            <a:r>
              <a:rPr sz="1100" b="1" spc="-5" dirty="0">
                <a:latin typeface="Arial"/>
                <a:cs typeface="Arial"/>
              </a:rPr>
              <a:t>Design Principles</a:t>
            </a:r>
            <a:r>
              <a:rPr sz="1100" b="1" spc="-15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applied</a:t>
            </a:r>
            <a:endParaRPr sz="1100" dirty="0">
              <a:latin typeface="Arial"/>
              <a:cs typeface="Arial"/>
            </a:endParaRPr>
          </a:p>
          <a:p>
            <a:pPr marL="127000" marR="5080" indent="-114935" algn="just">
              <a:lnSpc>
                <a:spcPct val="102400"/>
              </a:lnSpc>
              <a:spcBef>
                <a:spcPts val="75"/>
              </a:spcBef>
              <a:buFont typeface="Arial"/>
              <a:buChar char="•"/>
              <a:tabLst>
                <a:tab pos="127635" algn="l"/>
              </a:tabLst>
            </a:pPr>
            <a:r>
              <a:rPr sz="1100" spc="-5" dirty="0">
                <a:latin typeface="Arial"/>
                <a:cs typeface="Arial"/>
              </a:rPr>
              <a:t>people are used to that return (back)  buttons are usually placed on the top  left corner (past experience shapes  expectations)</a:t>
            </a:r>
            <a:endParaRPr sz="1100" dirty="0">
              <a:latin typeface="Arial"/>
              <a:cs typeface="Arial"/>
            </a:endParaRPr>
          </a:p>
          <a:p>
            <a:pPr marL="127000" marR="12700" indent="-114935" algn="just">
              <a:lnSpc>
                <a:spcPct val="102400"/>
              </a:lnSpc>
              <a:spcBef>
                <a:spcPts val="600"/>
              </a:spcBef>
              <a:buFont typeface="Arial"/>
              <a:buChar char="•"/>
              <a:tabLst>
                <a:tab pos="127635" algn="l"/>
              </a:tabLst>
            </a:pPr>
            <a:r>
              <a:rPr sz="1100" spc="-5" dirty="0">
                <a:latin typeface="Arial"/>
                <a:cs typeface="Arial"/>
              </a:rPr>
              <a:t>the task list reaches to the bottom  and can be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scrolled</a:t>
            </a:r>
            <a:endParaRPr sz="1100" dirty="0">
              <a:latin typeface="Arial"/>
              <a:cs typeface="Arial"/>
            </a:endParaRPr>
          </a:p>
          <a:p>
            <a:pPr marL="127000" marR="12065" indent="-114935" algn="just">
              <a:lnSpc>
                <a:spcPct val="102400"/>
              </a:lnSpc>
              <a:spcBef>
                <a:spcPts val="600"/>
              </a:spcBef>
              <a:buFont typeface="Arial"/>
              <a:buChar char="•"/>
              <a:tabLst>
                <a:tab pos="127635" algn="l"/>
              </a:tabLst>
            </a:pPr>
            <a:r>
              <a:rPr sz="1100" spc="-5" dirty="0">
                <a:latin typeface="Arial"/>
                <a:cs typeface="Arial"/>
              </a:rPr>
              <a:t>emotional design: positive emojis after finished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tasks</a:t>
            </a:r>
            <a:endParaRPr sz="1100" dirty="0">
              <a:latin typeface="Arial"/>
              <a:cs typeface="Arial"/>
            </a:endParaRPr>
          </a:p>
          <a:p>
            <a:pPr marL="12700" algn="just">
              <a:lnSpc>
                <a:spcPct val="100000"/>
              </a:lnSpc>
              <a:spcBef>
                <a:spcPts val="635"/>
              </a:spcBef>
            </a:pPr>
            <a:r>
              <a:rPr sz="1100" b="1" spc="-5" dirty="0">
                <a:latin typeface="Arial"/>
                <a:cs typeface="Arial"/>
              </a:rPr>
              <a:t>What</a:t>
            </a:r>
            <a:r>
              <a:rPr sz="1100" b="1" spc="-10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else?</a:t>
            </a:r>
            <a:endParaRPr sz="1100" dirty="0">
              <a:latin typeface="Arial"/>
              <a:cs typeface="Arial"/>
            </a:endParaRPr>
          </a:p>
          <a:p>
            <a:pPr marL="127000" marR="12700" indent="-114935" algn="just">
              <a:lnSpc>
                <a:spcPct val="102400"/>
              </a:lnSpc>
              <a:spcBef>
                <a:spcPts val="70"/>
              </a:spcBef>
              <a:buFont typeface="Arial"/>
              <a:buChar char="•"/>
              <a:tabLst>
                <a:tab pos="127635" algn="l"/>
              </a:tabLst>
            </a:pPr>
            <a:r>
              <a:rPr sz="1100" spc="-5" dirty="0">
                <a:latin typeface="Arial"/>
                <a:cs typeface="Arial"/>
              </a:rPr>
              <a:t>the </a:t>
            </a:r>
            <a:r>
              <a:rPr lang="en-US" sz="1100" spc="-5" dirty="0">
                <a:latin typeface="Arial"/>
                <a:cs typeface="Arial"/>
              </a:rPr>
              <a:t>feedback </a:t>
            </a:r>
            <a:r>
              <a:rPr sz="1100" spc="-5" dirty="0">
                <a:latin typeface="Arial"/>
                <a:cs typeface="Arial"/>
              </a:rPr>
              <a:t>is now on the front screen  and updates according to chosen the task</a:t>
            </a:r>
            <a:endParaRPr lang="en-US" sz="1100" spc="-5" dirty="0">
              <a:latin typeface="Arial"/>
              <a:cs typeface="Arial"/>
            </a:endParaRPr>
          </a:p>
          <a:p>
            <a:pPr marL="127000" marR="5080" indent="-114935" algn="just">
              <a:lnSpc>
                <a:spcPct val="102400"/>
              </a:lnSpc>
              <a:spcBef>
                <a:spcPts val="600"/>
              </a:spcBef>
              <a:buFont typeface="Arial"/>
              <a:buChar char="•"/>
              <a:tabLst>
                <a:tab pos="127635" algn="l"/>
              </a:tabLst>
            </a:pPr>
            <a:r>
              <a:rPr sz="1100" spc="-5" dirty="0">
                <a:latin typeface="Arial"/>
                <a:cs typeface="Arial"/>
              </a:rPr>
              <a:t>small preview picture of the task with short description</a:t>
            </a:r>
            <a:r>
              <a:rPr lang="en-US" sz="1100" spc="-5" dirty="0">
                <a:latin typeface="Arial"/>
                <a:cs typeface="Arial"/>
              </a:rPr>
              <a:t> can be uploaded</a:t>
            </a:r>
            <a:endParaRPr sz="1100" dirty="0">
              <a:latin typeface="Arial"/>
              <a:cs typeface="Arial"/>
            </a:endParaRPr>
          </a:p>
          <a:p>
            <a:pPr marL="127000" indent="-114935" algn="just">
              <a:lnSpc>
                <a:spcPct val="100000"/>
              </a:lnSpc>
              <a:spcBef>
                <a:spcPts val="705"/>
              </a:spcBef>
              <a:buFont typeface="Arial"/>
              <a:buChar char="•"/>
              <a:tabLst>
                <a:tab pos="127635" algn="l"/>
              </a:tabLst>
            </a:pPr>
            <a:r>
              <a:rPr lang="en-US" sz="1100" spc="-5" dirty="0">
                <a:latin typeface="Arial"/>
                <a:cs typeface="Arial"/>
              </a:rPr>
              <a:t>Submit button do the entry in database.</a:t>
            </a:r>
            <a:endParaRPr sz="1100" dirty="0">
              <a:latin typeface="Arial"/>
              <a:cs typeface="Arial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56B6FB-D385-7542-AA79-FBC4C4E873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51935" y="978116"/>
            <a:ext cx="4624532" cy="346839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E2656F5-6924-EE49-9098-358A2994F7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247788" y="6203896"/>
            <a:ext cx="4717665" cy="3538249"/>
          </a:xfrm>
          <a:prstGeom prst="rect">
            <a:avLst/>
          </a:prstGeom>
        </p:spPr>
      </p:pic>
      <p:sp>
        <p:nvSpPr>
          <p:cNvPr id="13" name="object 2">
            <a:extLst>
              <a:ext uri="{FF2B5EF4-FFF2-40B4-BE49-F238E27FC236}">
                <a16:creationId xmlns:a16="http://schemas.microsoft.com/office/drawing/2014/main" id="{06C1069F-3B55-0745-B987-6E67754DEBB0}"/>
              </a:ext>
            </a:extLst>
          </p:cNvPr>
          <p:cNvSpPr txBox="1"/>
          <p:nvPr/>
        </p:nvSpPr>
        <p:spPr>
          <a:xfrm>
            <a:off x="4347580" y="5539390"/>
            <a:ext cx="2532380" cy="50868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899160" marR="106045" indent="-686435">
              <a:lnSpc>
                <a:spcPct val="107200"/>
              </a:lnSpc>
              <a:spcBef>
                <a:spcPts val="100"/>
              </a:spcBef>
            </a:pPr>
            <a:r>
              <a:rPr sz="1400" spc="-5" dirty="0">
                <a:latin typeface="Arial"/>
                <a:cs typeface="Arial"/>
              </a:rPr>
              <a:t>C</a:t>
            </a:r>
            <a:r>
              <a:rPr lang="en-US" sz="1400" spc="-5" dirty="0">
                <a:latin typeface="Arial"/>
                <a:cs typeface="Arial"/>
              </a:rPr>
              <a:t>ompleting the </a:t>
            </a:r>
            <a:r>
              <a:rPr lang="en-US" sz="1400" spc="-5">
                <a:latin typeface="Arial"/>
                <a:cs typeface="Arial"/>
              </a:rPr>
              <a:t>task screen</a:t>
            </a:r>
          </a:p>
          <a:p>
            <a:pPr marL="899160" marR="106045" indent="-686435">
              <a:lnSpc>
                <a:spcPct val="107200"/>
              </a:lnSpc>
              <a:spcBef>
                <a:spcPts val="100"/>
              </a:spcBef>
            </a:pPr>
            <a:endParaRPr sz="1400" dirty="0">
              <a:latin typeface="Arial"/>
              <a:cs typeface="Arial"/>
            </a:endParaRPr>
          </a:p>
          <a:p>
            <a:pPr marL="12700">
              <a:lnSpc>
                <a:spcPct val="100000"/>
              </a:lnSpc>
              <a:spcBef>
                <a:spcPts val="495"/>
              </a:spcBef>
            </a:pPr>
            <a:r>
              <a:rPr sz="1100" b="1" spc="-5" dirty="0">
                <a:latin typeface="Arial"/>
                <a:cs typeface="Arial"/>
              </a:rPr>
              <a:t>What is it</a:t>
            </a:r>
            <a:r>
              <a:rPr sz="1100" b="1" spc="-15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about?</a:t>
            </a:r>
            <a:endParaRPr sz="1100" dirty="0">
              <a:latin typeface="Arial"/>
              <a:cs typeface="Arial"/>
            </a:endParaRPr>
          </a:p>
          <a:p>
            <a:pPr marL="127000" indent="-114935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127635" algn="l"/>
              </a:tabLst>
            </a:pPr>
            <a:r>
              <a:rPr lang="en-US" sz="1100" spc="-5" dirty="0">
                <a:latin typeface="Arial"/>
                <a:cs typeface="Arial"/>
              </a:rPr>
              <a:t>Credit score </a:t>
            </a:r>
            <a:r>
              <a:rPr sz="1100" spc="-5" dirty="0">
                <a:latin typeface="Arial"/>
                <a:cs typeface="Arial"/>
              </a:rPr>
              <a:t>to motivate</a:t>
            </a:r>
            <a:r>
              <a:rPr sz="1100" spc="-8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user</a:t>
            </a:r>
            <a:endParaRPr sz="1100" dirty="0">
              <a:latin typeface="Arial"/>
              <a:cs typeface="Arial"/>
            </a:endParaRPr>
          </a:p>
          <a:p>
            <a:pPr marL="127000" marR="230504" indent="-114935">
              <a:lnSpc>
                <a:spcPct val="102400"/>
              </a:lnSpc>
              <a:spcBef>
                <a:spcPts val="600"/>
              </a:spcBef>
              <a:buFont typeface="Arial"/>
              <a:buChar char="•"/>
              <a:tabLst>
                <a:tab pos="127635" algn="l"/>
              </a:tabLst>
            </a:pPr>
            <a:r>
              <a:rPr sz="1100" spc="-5" dirty="0">
                <a:latin typeface="Arial"/>
                <a:cs typeface="Arial"/>
              </a:rPr>
              <a:t>Checklist for finished subtasks with  short description what to</a:t>
            </a:r>
            <a:r>
              <a:rPr sz="1100" spc="-15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do</a:t>
            </a:r>
            <a:endParaRPr sz="1100" dirty="0">
              <a:latin typeface="Arial"/>
              <a:cs typeface="Arial"/>
            </a:endParaRPr>
          </a:p>
          <a:p>
            <a:pPr marL="127000" marR="199390" indent="-114935">
              <a:lnSpc>
                <a:spcPct val="102400"/>
              </a:lnSpc>
              <a:spcBef>
                <a:spcPts val="600"/>
              </a:spcBef>
              <a:buFont typeface="Arial"/>
              <a:buChar char="•"/>
              <a:tabLst>
                <a:tab pos="127635" algn="l"/>
              </a:tabLst>
            </a:pPr>
            <a:r>
              <a:rPr lang="en-US" sz="1100" spc="-5" dirty="0">
                <a:latin typeface="Arial"/>
                <a:cs typeface="Arial"/>
              </a:rPr>
              <a:t>Name and delivery time order no are auto-filled as user is already on the workflow of one particular day’s task.</a:t>
            </a:r>
          </a:p>
          <a:p>
            <a:pPr marL="127000" marR="199390" indent="-114935">
              <a:lnSpc>
                <a:spcPct val="102400"/>
              </a:lnSpc>
              <a:spcBef>
                <a:spcPts val="600"/>
              </a:spcBef>
              <a:buFont typeface="Arial"/>
              <a:buChar char="•"/>
              <a:tabLst>
                <a:tab pos="127635" algn="l"/>
              </a:tabLst>
            </a:pPr>
            <a:r>
              <a:rPr lang="en-US" sz="1100" spc="-5" dirty="0">
                <a:latin typeface="Arial"/>
                <a:cs typeface="Arial"/>
              </a:rPr>
              <a:t>Based on the feedback a credit score will be given to the user which will added as incentive of the user monthly salary.</a:t>
            </a:r>
            <a:endParaRPr lang="en-US" sz="1100" dirty="0">
              <a:latin typeface="Arial"/>
              <a:cs typeface="Arial"/>
            </a:endParaRPr>
          </a:p>
          <a:p>
            <a:pPr marL="12700" algn="just">
              <a:lnSpc>
                <a:spcPct val="100000"/>
              </a:lnSpc>
              <a:spcBef>
                <a:spcPts val="705"/>
              </a:spcBef>
            </a:pPr>
            <a:r>
              <a:rPr sz="1100" b="1" spc="-5" dirty="0">
                <a:latin typeface="Arial"/>
                <a:cs typeface="Arial"/>
              </a:rPr>
              <a:t>What</a:t>
            </a:r>
            <a:r>
              <a:rPr sz="1100" b="1" spc="-10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else?</a:t>
            </a:r>
            <a:endParaRPr lang="en-US" sz="1100" b="1" spc="-5" dirty="0">
              <a:latin typeface="Arial"/>
              <a:cs typeface="Arial"/>
            </a:endParaRPr>
          </a:p>
          <a:p>
            <a:pPr marL="184150" indent="-171450" algn="just">
              <a:lnSpc>
                <a:spcPct val="100000"/>
              </a:lnSpc>
              <a:spcBef>
                <a:spcPts val="705"/>
              </a:spcBef>
              <a:buFont typeface="Arial" panose="020B0604020202020204" pitchFamily="34" charset="0"/>
              <a:buChar char="•"/>
            </a:pPr>
            <a:r>
              <a:rPr lang="en-US" sz="1100" spc="-5" dirty="0">
                <a:latin typeface="Arial"/>
                <a:cs typeface="Arial"/>
              </a:rPr>
              <a:t>Go home button will turn the user to navigate into homepage</a:t>
            </a:r>
            <a:endParaRPr sz="1100" dirty="0">
              <a:latin typeface="Arial"/>
              <a:cs typeface="Arial"/>
            </a:endParaRPr>
          </a:p>
          <a:p>
            <a:pPr marL="12700" algn="just">
              <a:lnSpc>
                <a:spcPct val="100000"/>
              </a:lnSpc>
              <a:spcBef>
                <a:spcPts val="630"/>
              </a:spcBef>
            </a:pPr>
            <a:r>
              <a:rPr sz="1100" b="1" spc="-5" dirty="0">
                <a:latin typeface="Arial"/>
                <a:cs typeface="Arial"/>
              </a:rPr>
              <a:t>Design Principles</a:t>
            </a:r>
            <a:r>
              <a:rPr sz="1100" b="1" spc="-15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applied</a:t>
            </a:r>
            <a:endParaRPr sz="1100" dirty="0">
              <a:latin typeface="Arial"/>
              <a:cs typeface="Arial"/>
            </a:endParaRPr>
          </a:p>
          <a:p>
            <a:pPr marL="127000" indent="-114935" algn="just">
              <a:lnSpc>
                <a:spcPct val="100000"/>
              </a:lnSpc>
              <a:spcBef>
                <a:spcPts val="105"/>
              </a:spcBef>
              <a:buFont typeface="Arial"/>
              <a:buChar char="•"/>
              <a:tabLst>
                <a:tab pos="127635" algn="l"/>
              </a:tabLst>
            </a:pPr>
            <a:r>
              <a:rPr sz="1100" spc="-5" dirty="0">
                <a:latin typeface="Arial"/>
                <a:cs typeface="Arial"/>
              </a:rPr>
              <a:t>motivate user (emotional</a:t>
            </a:r>
            <a:r>
              <a:rPr sz="1100" spc="-2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design)</a:t>
            </a:r>
            <a:endParaRPr sz="1100" dirty="0">
              <a:latin typeface="Arial"/>
              <a:cs typeface="Arial"/>
            </a:endParaRPr>
          </a:p>
          <a:p>
            <a:pPr marL="12700" algn="just">
              <a:lnSpc>
                <a:spcPct val="100000"/>
              </a:lnSpc>
              <a:spcBef>
                <a:spcPts val="635"/>
              </a:spcBef>
            </a:pPr>
            <a:r>
              <a:rPr sz="1100" b="1" spc="-5" dirty="0">
                <a:latin typeface="Arial"/>
                <a:cs typeface="Arial"/>
              </a:rPr>
              <a:t>Key Findings</a:t>
            </a:r>
            <a:r>
              <a:rPr sz="1100" b="1" spc="-15" dirty="0">
                <a:latin typeface="Arial"/>
                <a:cs typeface="Arial"/>
              </a:rPr>
              <a:t> </a:t>
            </a:r>
            <a:r>
              <a:rPr sz="1100" b="1" spc="-5" dirty="0">
                <a:latin typeface="Arial"/>
                <a:cs typeface="Arial"/>
              </a:rPr>
              <a:t>applied</a:t>
            </a:r>
            <a:endParaRPr sz="1100" dirty="0">
              <a:latin typeface="Arial"/>
              <a:cs typeface="Arial"/>
            </a:endParaRPr>
          </a:p>
          <a:p>
            <a:pPr marL="127000" marR="5080" indent="-114935" algn="just">
              <a:lnSpc>
                <a:spcPct val="102400"/>
              </a:lnSpc>
              <a:spcBef>
                <a:spcPts val="75"/>
              </a:spcBef>
              <a:buFont typeface="Arial"/>
              <a:buChar char="•"/>
              <a:tabLst>
                <a:tab pos="127635" algn="l"/>
              </a:tabLst>
            </a:pPr>
            <a:r>
              <a:rPr lang="en-US" sz="1100" spc="-5" dirty="0">
                <a:latin typeface="Arial"/>
                <a:cs typeface="Arial"/>
              </a:rPr>
              <a:t>The more the user do the tedious work the more he get the credit score </a:t>
            </a:r>
            <a:r>
              <a:rPr sz="1100" spc="-5" dirty="0">
                <a:latin typeface="Arial"/>
                <a:cs typeface="Arial"/>
              </a:rPr>
              <a:t>which  usually motivates </a:t>
            </a:r>
            <a:r>
              <a:rPr lang="en-US" sz="1100" spc="-5" dirty="0">
                <a:latin typeface="Arial"/>
                <a:cs typeface="Arial"/>
              </a:rPr>
              <a:t>the user</a:t>
            </a:r>
            <a:r>
              <a:rPr sz="1100" spc="-5" dirty="0">
                <a:latin typeface="Arial"/>
                <a:cs typeface="Arial"/>
              </a:rPr>
              <a:t> and gives the  user the choice to spread the task  over</a:t>
            </a:r>
            <a:r>
              <a:rPr sz="1100" spc="-10" dirty="0">
                <a:latin typeface="Arial"/>
                <a:cs typeface="Arial"/>
              </a:rPr>
              <a:t> </a:t>
            </a:r>
            <a:r>
              <a:rPr sz="1100" spc="-5" dirty="0">
                <a:latin typeface="Arial"/>
                <a:cs typeface="Arial"/>
              </a:rPr>
              <a:t>time</a:t>
            </a:r>
            <a:r>
              <a:rPr lang="en-US" sz="1100" spc="-5" dirty="0">
                <a:latin typeface="Arial"/>
                <a:cs typeface="Arial"/>
              </a:rPr>
              <a:t>.</a:t>
            </a:r>
            <a:endParaRPr sz="1100" dirty="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</TotalTime>
  <Words>403</Words>
  <Application>Microsoft Macintosh PowerPoint</Application>
  <PresentationFormat>Custom</PresentationFormat>
  <Paragraphs>46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Design Sketch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Sketch</dc:title>
  <cp:lastModifiedBy>Microsoft Office User</cp:lastModifiedBy>
  <cp:revision>3</cp:revision>
  <dcterms:created xsi:type="dcterms:W3CDTF">2020-06-10T16:10:28Z</dcterms:created>
  <dcterms:modified xsi:type="dcterms:W3CDTF">2020-06-10T16:37:55Z</dcterms:modified>
</cp:coreProperties>
</file>